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A22B6C-A699-4077-83A5-C5ECBA83C786}" type="datetimeFigureOut">
              <a:rPr lang="sv-SE" smtClean="0"/>
              <a:t>2020-12-03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E4829A-F60D-4C9F-8AA5-9B5DFE07EC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1394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1 Chefsorganisationen</a:t>
            </a:r>
          </a:p>
          <a:p>
            <a:r>
              <a:rPr lang="sv-SE"/>
              <a:t>2</a:t>
            </a:r>
            <a:r>
              <a:rPr lang="sv-SE" baseline="0"/>
              <a:t> Ev. förändrad verksamhetsindelning utifrån tidigare förhandlat förslag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1005D1-12DB-4328-BD20-4D5A965F78BD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9303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F52E1-278D-4F1A-89EC-238527E979C7}" type="datetimeFigureOut">
              <a:rPr lang="sv-SE" smtClean="0"/>
              <a:t>2020-12-03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133D-BD5F-41E8-99EC-7428EFD1CD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4382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F52E1-278D-4F1A-89EC-238527E979C7}" type="datetimeFigureOut">
              <a:rPr lang="sv-SE" smtClean="0"/>
              <a:t>2020-12-03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133D-BD5F-41E8-99EC-7428EFD1CD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1275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F52E1-278D-4F1A-89EC-238527E979C7}" type="datetimeFigureOut">
              <a:rPr lang="sv-SE" smtClean="0"/>
              <a:t>2020-12-03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133D-BD5F-41E8-99EC-7428EFD1CD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2587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F52E1-278D-4F1A-89EC-238527E979C7}" type="datetimeFigureOut">
              <a:rPr lang="sv-SE" smtClean="0"/>
              <a:t>2020-12-03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133D-BD5F-41E8-99EC-7428EFD1CD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9585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F52E1-278D-4F1A-89EC-238527E979C7}" type="datetimeFigureOut">
              <a:rPr lang="sv-SE" smtClean="0"/>
              <a:t>2020-12-03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133D-BD5F-41E8-99EC-7428EFD1CD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096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F52E1-278D-4F1A-89EC-238527E979C7}" type="datetimeFigureOut">
              <a:rPr lang="sv-SE" smtClean="0"/>
              <a:t>2020-12-03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133D-BD5F-41E8-99EC-7428EFD1CD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4830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F52E1-278D-4F1A-89EC-238527E979C7}" type="datetimeFigureOut">
              <a:rPr lang="sv-SE" smtClean="0"/>
              <a:t>2020-12-03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133D-BD5F-41E8-99EC-7428EFD1CD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0904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F52E1-278D-4F1A-89EC-238527E979C7}" type="datetimeFigureOut">
              <a:rPr lang="sv-SE" smtClean="0"/>
              <a:t>2020-12-03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133D-BD5F-41E8-99EC-7428EFD1CD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61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F52E1-278D-4F1A-89EC-238527E979C7}" type="datetimeFigureOut">
              <a:rPr lang="sv-SE" smtClean="0"/>
              <a:t>2020-12-03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133D-BD5F-41E8-99EC-7428EFD1CD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5436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F52E1-278D-4F1A-89EC-238527E979C7}" type="datetimeFigureOut">
              <a:rPr lang="sv-SE" smtClean="0"/>
              <a:t>2020-12-03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133D-BD5F-41E8-99EC-7428EFD1CD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7975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F52E1-278D-4F1A-89EC-238527E979C7}" type="datetimeFigureOut">
              <a:rPr lang="sv-SE" smtClean="0"/>
              <a:t>2020-12-03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D133D-BD5F-41E8-99EC-7428EFD1CD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4002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F52E1-278D-4F1A-89EC-238527E979C7}" type="datetimeFigureOut">
              <a:rPr lang="sv-SE" smtClean="0"/>
              <a:t>2020-12-03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D133D-BD5F-41E8-99EC-7428EFD1CD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8168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ktangel: rundade hörn 16">
            <a:extLst>
              <a:ext uri="{FF2B5EF4-FFF2-40B4-BE49-F238E27FC236}">
                <a16:creationId xmlns:a16="http://schemas.microsoft.com/office/drawing/2014/main" id="{80CCFB4E-956C-4C15-863C-9958245B028F}"/>
              </a:ext>
            </a:extLst>
          </p:cNvPr>
          <p:cNvSpPr/>
          <p:nvPr/>
        </p:nvSpPr>
        <p:spPr>
          <a:xfrm>
            <a:off x="8681505" y="1910105"/>
            <a:ext cx="1144126" cy="423582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800">
                <a:latin typeface="Daytona Pro Condensed" panose="020B0506030503040204" pitchFamily="34" charset="0"/>
              </a:rPr>
              <a:t>MILJÖ- OCH BYGGNÄMND</a:t>
            </a:r>
          </a:p>
        </p:txBody>
      </p:sp>
      <p:sp>
        <p:nvSpPr>
          <p:cNvPr id="26" name="Rektangel: rundade hörn 6">
            <a:extLst>
              <a:ext uri="{FF2B5EF4-FFF2-40B4-BE49-F238E27FC236}">
                <a16:creationId xmlns:a16="http://schemas.microsoft.com/office/drawing/2014/main" id="{4E47541D-AA27-4A1D-BE66-FEF56A951285}"/>
              </a:ext>
            </a:extLst>
          </p:cNvPr>
          <p:cNvSpPr/>
          <p:nvPr/>
        </p:nvSpPr>
        <p:spPr>
          <a:xfrm>
            <a:off x="10191663" y="1910105"/>
            <a:ext cx="1144126" cy="423582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800">
                <a:latin typeface="Daytona Pro Condensed" panose="020B0506030503040204" pitchFamily="34" charset="0"/>
              </a:rPr>
              <a:t>VALNÄMND</a:t>
            </a:r>
          </a:p>
        </p:txBody>
      </p:sp>
      <p:sp>
        <p:nvSpPr>
          <p:cNvPr id="5" name="Rektangel: rundade hörn 4">
            <a:extLst>
              <a:ext uri="{FF2B5EF4-FFF2-40B4-BE49-F238E27FC236}">
                <a16:creationId xmlns:a16="http://schemas.microsoft.com/office/drawing/2014/main" id="{ABCC025A-F10D-4992-B7EE-860A341723B9}"/>
              </a:ext>
            </a:extLst>
          </p:cNvPr>
          <p:cNvSpPr/>
          <p:nvPr/>
        </p:nvSpPr>
        <p:spPr>
          <a:xfrm>
            <a:off x="425890" y="3705380"/>
            <a:ext cx="1130684" cy="42358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800">
                <a:latin typeface="Daytona Pro Condensed" panose="020B0506030503040204" pitchFamily="34" charset="0"/>
              </a:rPr>
              <a:t>ALLMÄNNA AVDELNINGEN</a:t>
            </a:r>
          </a:p>
        </p:txBody>
      </p:sp>
      <p:sp>
        <p:nvSpPr>
          <p:cNvPr id="7" name="Rektangel: rundade hörn 6">
            <a:extLst>
              <a:ext uri="{FF2B5EF4-FFF2-40B4-BE49-F238E27FC236}">
                <a16:creationId xmlns:a16="http://schemas.microsoft.com/office/drawing/2014/main" id="{4E47541D-AA27-4A1D-BE66-FEF56A951285}"/>
              </a:ext>
            </a:extLst>
          </p:cNvPr>
          <p:cNvSpPr/>
          <p:nvPr/>
        </p:nvSpPr>
        <p:spPr>
          <a:xfrm>
            <a:off x="427707" y="1906860"/>
            <a:ext cx="1144126" cy="423582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800">
                <a:latin typeface="Daytona Pro Condensed" panose="020B0506030503040204" pitchFamily="34" charset="0"/>
              </a:rPr>
              <a:t>KOMMUNSTYRELSE</a:t>
            </a:r>
          </a:p>
        </p:txBody>
      </p:sp>
      <p:sp>
        <p:nvSpPr>
          <p:cNvPr id="9" name="Rektangel: rundade hörn 8">
            <a:extLst>
              <a:ext uri="{FF2B5EF4-FFF2-40B4-BE49-F238E27FC236}">
                <a16:creationId xmlns:a16="http://schemas.microsoft.com/office/drawing/2014/main" id="{EE0BAAF3-A0B4-431E-90B5-BA6632136941}"/>
              </a:ext>
            </a:extLst>
          </p:cNvPr>
          <p:cNvSpPr/>
          <p:nvPr/>
        </p:nvSpPr>
        <p:spPr>
          <a:xfrm>
            <a:off x="1707629" y="2949226"/>
            <a:ext cx="1141079" cy="546612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800" b="1" dirty="0">
                <a:solidFill>
                  <a:schemeClr val="tx1"/>
                </a:solidFill>
                <a:latin typeface="Daytona Pro Condensed" panose="020B0506030503040204" pitchFamily="34" charset="0"/>
              </a:rPr>
              <a:t>STAB: </a:t>
            </a:r>
            <a:r>
              <a:rPr lang="sv-SE" sz="800" dirty="0">
                <a:solidFill>
                  <a:schemeClr val="tx1"/>
                </a:solidFill>
                <a:latin typeface="Daytona Pro Condensed" panose="020B0506030503040204" pitchFamily="34" charset="0"/>
              </a:rPr>
              <a:t>UTREDNING</a:t>
            </a:r>
          </a:p>
          <a:p>
            <a:r>
              <a:rPr lang="sv-SE" sz="800" dirty="0">
                <a:solidFill>
                  <a:schemeClr val="tx1"/>
                </a:solidFill>
                <a:latin typeface="Daytona Pro Condensed" panose="020B0506030503040204" pitchFamily="34" charset="0"/>
              </a:rPr>
              <a:t>EKONOMI chef, </a:t>
            </a:r>
            <a:r>
              <a:rPr lang="sv-SE" sz="800" dirty="0" err="1">
                <a:solidFill>
                  <a:schemeClr val="tx1"/>
                </a:solidFill>
                <a:latin typeface="Daytona Pro Condensed" panose="020B0506030503040204" pitchFamily="34" charset="0"/>
              </a:rPr>
              <a:t>HR.chef</a:t>
            </a:r>
            <a:r>
              <a:rPr lang="sv-SE" sz="800" dirty="0">
                <a:solidFill>
                  <a:schemeClr val="tx1"/>
                </a:solidFill>
                <a:latin typeface="Daytona Pro Condensed" panose="020B0506030503040204" pitchFamily="34" charset="0"/>
              </a:rPr>
              <a:t>, KOMMUNIKATION, </a:t>
            </a:r>
          </a:p>
        </p:txBody>
      </p:sp>
      <p:sp>
        <p:nvSpPr>
          <p:cNvPr id="11" name="Rektangel: rundade hörn 10">
            <a:extLst>
              <a:ext uri="{FF2B5EF4-FFF2-40B4-BE49-F238E27FC236}">
                <a16:creationId xmlns:a16="http://schemas.microsoft.com/office/drawing/2014/main" id="{AC1CE041-76C8-475A-9748-31924C3332E9}"/>
              </a:ext>
            </a:extLst>
          </p:cNvPr>
          <p:cNvSpPr/>
          <p:nvPr/>
        </p:nvSpPr>
        <p:spPr>
          <a:xfrm>
            <a:off x="427707" y="2489558"/>
            <a:ext cx="1130684" cy="42358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800">
                <a:latin typeface="Daytona Pro Condensed" panose="020B0506030503040204" pitchFamily="34" charset="0"/>
              </a:rPr>
              <a:t>ALLMÄNNA UTSKOTTET</a:t>
            </a:r>
          </a:p>
        </p:txBody>
      </p:sp>
      <p:sp>
        <p:nvSpPr>
          <p:cNvPr id="13" name="Rektangel: rundade hörn 12">
            <a:extLst>
              <a:ext uri="{FF2B5EF4-FFF2-40B4-BE49-F238E27FC236}">
                <a16:creationId xmlns:a16="http://schemas.microsoft.com/office/drawing/2014/main" id="{EA4A7591-C527-4A0E-9256-F5563D1ACA85}"/>
              </a:ext>
            </a:extLst>
          </p:cNvPr>
          <p:cNvSpPr/>
          <p:nvPr/>
        </p:nvSpPr>
        <p:spPr>
          <a:xfrm>
            <a:off x="5939499" y="2501923"/>
            <a:ext cx="1130684" cy="42358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800">
                <a:latin typeface="Daytona Pro Condensed" panose="020B0506030503040204" pitchFamily="34" charset="0"/>
              </a:rPr>
              <a:t>UTBILDNINGS-UTSKOTTET</a:t>
            </a:r>
          </a:p>
        </p:txBody>
      </p:sp>
      <p:sp>
        <p:nvSpPr>
          <p:cNvPr id="15" name="Rektangel: rundade hörn 14">
            <a:extLst>
              <a:ext uri="{FF2B5EF4-FFF2-40B4-BE49-F238E27FC236}">
                <a16:creationId xmlns:a16="http://schemas.microsoft.com/office/drawing/2014/main" id="{616331A1-AE28-449C-9598-F0D6FD9118D1}"/>
              </a:ext>
            </a:extLst>
          </p:cNvPr>
          <p:cNvSpPr/>
          <p:nvPr/>
        </p:nvSpPr>
        <p:spPr>
          <a:xfrm>
            <a:off x="7317223" y="2501923"/>
            <a:ext cx="1130684" cy="42358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800">
                <a:latin typeface="Daytona Pro Condensed" panose="020B0506030503040204" pitchFamily="34" charset="0"/>
              </a:rPr>
              <a:t>SOCIALA UTSKOTTET</a:t>
            </a:r>
          </a:p>
        </p:txBody>
      </p:sp>
      <p:sp>
        <p:nvSpPr>
          <p:cNvPr id="19" name="Rektangel: rundade hörn 18">
            <a:extLst>
              <a:ext uri="{FF2B5EF4-FFF2-40B4-BE49-F238E27FC236}">
                <a16:creationId xmlns:a16="http://schemas.microsoft.com/office/drawing/2014/main" id="{4B2C101C-BB13-4F5A-9F6C-1A475DD59938}"/>
              </a:ext>
            </a:extLst>
          </p:cNvPr>
          <p:cNvSpPr/>
          <p:nvPr/>
        </p:nvSpPr>
        <p:spPr>
          <a:xfrm>
            <a:off x="425890" y="4288078"/>
            <a:ext cx="1130684" cy="42358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800">
                <a:solidFill>
                  <a:schemeClr val="tx1"/>
                </a:solidFill>
                <a:latin typeface="Daytona Pro Condensed" panose="020B0506030503040204" pitchFamily="34" charset="0"/>
              </a:rPr>
              <a:t>ADMINISTRATIV ENHET</a:t>
            </a:r>
          </a:p>
        </p:txBody>
      </p:sp>
      <p:sp>
        <p:nvSpPr>
          <p:cNvPr id="21" name="Rektangel: rundade hörn 20">
            <a:extLst>
              <a:ext uri="{FF2B5EF4-FFF2-40B4-BE49-F238E27FC236}">
                <a16:creationId xmlns:a16="http://schemas.microsoft.com/office/drawing/2014/main" id="{69D5F4AE-E8A6-4472-8819-013765579D58}"/>
              </a:ext>
            </a:extLst>
          </p:cNvPr>
          <p:cNvSpPr/>
          <p:nvPr/>
        </p:nvSpPr>
        <p:spPr>
          <a:xfrm>
            <a:off x="1882401" y="4288078"/>
            <a:ext cx="1130684" cy="42358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sv-SE" sz="800" dirty="0">
                <a:solidFill>
                  <a:schemeClr val="tx1"/>
                </a:solidFill>
                <a:latin typeface="Daytona Pro Condensed"/>
              </a:rPr>
              <a:t>KULTUR och TEKNISK ENHET</a:t>
            </a:r>
          </a:p>
        </p:txBody>
      </p:sp>
      <p:sp>
        <p:nvSpPr>
          <p:cNvPr id="23" name="Rektangel: rundade hörn 22">
            <a:extLst>
              <a:ext uri="{FF2B5EF4-FFF2-40B4-BE49-F238E27FC236}">
                <a16:creationId xmlns:a16="http://schemas.microsoft.com/office/drawing/2014/main" id="{1B9B26ED-4746-4304-AE3C-EA6DA513FAA4}"/>
              </a:ext>
            </a:extLst>
          </p:cNvPr>
          <p:cNvSpPr/>
          <p:nvPr/>
        </p:nvSpPr>
        <p:spPr>
          <a:xfrm>
            <a:off x="5930787" y="4279107"/>
            <a:ext cx="1130684" cy="42358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sv-SE" sz="800">
                <a:solidFill>
                  <a:schemeClr val="tx1"/>
                </a:solidFill>
                <a:latin typeface="Daytona Pro Condensed"/>
              </a:rPr>
              <a:t>ENHETER</a:t>
            </a:r>
            <a:endParaRPr lang="sv-SE" sz="800">
              <a:solidFill>
                <a:schemeClr val="tx1"/>
              </a:solidFill>
              <a:latin typeface="Daytona Pro Condensed" panose="020B0506030503040204" pitchFamily="34" charset="0"/>
            </a:endParaRPr>
          </a:p>
          <a:p>
            <a:r>
              <a:rPr lang="sv-SE" sz="800" b="1">
                <a:solidFill>
                  <a:schemeClr val="tx1"/>
                </a:solidFill>
                <a:latin typeface="Daytona Pro Condensed" panose="020B0506030503040204" pitchFamily="34" charset="0"/>
              </a:rPr>
              <a:t>3,5 C</a:t>
            </a:r>
          </a:p>
        </p:txBody>
      </p:sp>
      <p:sp>
        <p:nvSpPr>
          <p:cNvPr id="25" name="Rektangel: rundade hörn 24">
            <a:extLst>
              <a:ext uri="{FF2B5EF4-FFF2-40B4-BE49-F238E27FC236}">
                <a16:creationId xmlns:a16="http://schemas.microsoft.com/office/drawing/2014/main" id="{2D6F10DC-EB6B-4BE8-8636-FFCCC4250AC6}"/>
              </a:ext>
            </a:extLst>
          </p:cNvPr>
          <p:cNvSpPr/>
          <p:nvPr/>
        </p:nvSpPr>
        <p:spPr>
          <a:xfrm>
            <a:off x="7317223" y="4276124"/>
            <a:ext cx="1130684" cy="42358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sv-SE" sz="800">
                <a:solidFill>
                  <a:schemeClr val="tx1"/>
                </a:solidFill>
                <a:latin typeface="Daytona Pro Condensed"/>
              </a:rPr>
              <a:t>ENHETER</a:t>
            </a:r>
            <a:endParaRPr lang="sv-SE" sz="800">
              <a:solidFill>
                <a:schemeClr val="tx1"/>
              </a:solidFill>
              <a:latin typeface="Daytona Pro Condensed" panose="020B0506030503040204" pitchFamily="34" charset="0"/>
            </a:endParaRPr>
          </a:p>
          <a:p>
            <a:r>
              <a:rPr lang="sv-SE" sz="800" b="1">
                <a:solidFill>
                  <a:schemeClr val="tx1"/>
                </a:solidFill>
                <a:latin typeface="Daytona Pro Condensed" panose="020B0506030503040204" pitchFamily="34" charset="0"/>
              </a:rPr>
              <a:t>5,5 C</a:t>
            </a:r>
          </a:p>
          <a:p>
            <a:r>
              <a:rPr lang="sv-SE" sz="800" b="1">
                <a:solidFill>
                  <a:schemeClr val="tx1"/>
                </a:solidFill>
                <a:latin typeface="Daytona Pro Condensed" panose="020B0506030503040204" pitchFamily="34" charset="0"/>
              </a:rPr>
              <a:t>1 L</a:t>
            </a:r>
          </a:p>
        </p:txBody>
      </p:sp>
      <p:sp>
        <p:nvSpPr>
          <p:cNvPr id="27" name="Rektangel: rundade hörn 26">
            <a:extLst>
              <a:ext uri="{FF2B5EF4-FFF2-40B4-BE49-F238E27FC236}">
                <a16:creationId xmlns:a16="http://schemas.microsoft.com/office/drawing/2014/main" id="{4A2295BE-3BD3-4AA3-96FE-AE9890193AC3}"/>
              </a:ext>
            </a:extLst>
          </p:cNvPr>
          <p:cNvSpPr/>
          <p:nvPr/>
        </p:nvSpPr>
        <p:spPr>
          <a:xfrm>
            <a:off x="427707" y="3072256"/>
            <a:ext cx="1130684" cy="423582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800">
                <a:latin typeface="Daytona Pro Condensed" panose="020B0506030503040204" pitchFamily="34" charset="0"/>
              </a:rPr>
              <a:t>KOMMUNCHEF</a:t>
            </a:r>
          </a:p>
        </p:txBody>
      </p:sp>
      <p:sp>
        <p:nvSpPr>
          <p:cNvPr id="29" name="Rektangel: rundade hörn 28">
            <a:extLst>
              <a:ext uri="{FF2B5EF4-FFF2-40B4-BE49-F238E27FC236}">
                <a16:creationId xmlns:a16="http://schemas.microsoft.com/office/drawing/2014/main" id="{1CA4C73A-93F5-40BB-9E68-07830980D8B8}"/>
              </a:ext>
            </a:extLst>
          </p:cNvPr>
          <p:cNvSpPr/>
          <p:nvPr/>
        </p:nvSpPr>
        <p:spPr>
          <a:xfrm>
            <a:off x="5939499" y="3705380"/>
            <a:ext cx="1130684" cy="42358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800">
                <a:latin typeface="Daytona Pro Condensed" panose="020B0506030503040204" pitchFamily="34" charset="0"/>
              </a:rPr>
              <a:t>UTBILDNINGS-AVDELNING*</a:t>
            </a:r>
          </a:p>
        </p:txBody>
      </p:sp>
      <p:sp>
        <p:nvSpPr>
          <p:cNvPr id="31" name="Rektangel: rundade hörn 30">
            <a:extLst>
              <a:ext uri="{FF2B5EF4-FFF2-40B4-BE49-F238E27FC236}">
                <a16:creationId xmlns:a16="http://schemas.microsoft.com/office/drawing/2014/main" id="{97818737-B7E8-45EF-B556-2AB9AFA34381}"/>
              </a:ext>
            </a:extLst>
          </p:cNvPr>
          <p:cNvSpPr/>
          <p:nvPr/>
        </p:nvSpPr>
        <p:spPr>
          <a:xfrm>
            <a:off x="7317223" y="3705380"/>
            <a:ext cx="1130684" cy="42358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800">
                <a:latin typeface="Daytona Pro Condensed" panose="020B0506030503040204" pitchFamily="34" charset="0"/>
              </a:rPr>
              <a:t>SOCIALA AVDELNINGEN*</a:t>
            </a:r>
          </a:p>
        </p:txBody>
      </p:sp>
      <p:sp>
        <p:nvSpPr>
          <p:cNvPr id="33" name="Rektangel: rundade hörn 32">
            <a:extLst>
              <a:ext uri="{FF2B5EF4-FFF2-40B4-BE49-F238E27FC236}">
                <a16:creationId xmlns:a16="http://schemas.microsoft.com/office/drawing/2014/main" id="{47FE8B1E-58C6-44E3-B7F2-D4BE3E32BA5E}"/>
              </a:ext>
            </a:extLst>
          </p:cNvPr>
          <p:cNvSpPr/>
          <p:nvPr/>
        </p:nvSpPr>
        <p:spPr>
          <a:xfrm>
            <a:off x="425890" y="4860700"/>
            <a:ext cx="1341370" cy="134666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sv-SE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  </a:t>
            </a:r>
            <a:r>
              <a:rPr lang="sv-SE" sz="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 – verksamhet*</a:t>
            </a:r>
          </a:p>
          <a:p>
            <a:r>
              <a:rPr lang="sv-SE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   </a:t>
            </a:r>
            <a:r>
              <a:rPr lang="sv-SE" sz="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 – verksamhet*</a:t>
            </a:r>
            <a:endParaRPr lang="sv-SE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LÖNER</a:t>
            </a:r>
          </a:p>
          <a:p>
            <a:r>
              <a:rPr lang="sv-SE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KANSLI – nämndsekr.</a:t>
            </a:r>
          </a:p>
          <a:p>
            <a:r>
              <a:rPr lang="sv-SE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ANDTS, FOLKHÄLSORÅD</a:t>
            </a:r>
          </a:p>
          <a:p>
            <a:r>
              <a:rPr lang="sv-SE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SAMISK FÖRVALTNSKN.</a:t>
            </a:r>
          </a:p>
          <a:p>
            <a:r>
              <a:rPr lang="sv-SE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KUNDTJÄNST </a:t>
            </a:r>
          </a:p>
          <a:p>
            <a:r>
              <a:rPr lang="sv-SE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VÄXEL</a:t>
            </a:r>
          </a:p>
          <a:p>
            <a:endParaRPr lang="sv-SE" sz="700" dirty="0">
              <a:solidFill>
                <a:schemeClr val="tx1"/>
              </a:solidFill>
              <a:latin typeface="Daytona Pro Condensed" panose="020B0506030503040204" pitchFamily="34" charset="0"/>
            </a:endParaRPr>
          </a:p>
        </p:txBody>
      </p:sp>
      <p:sp>
        <p:nvSpPr>
          <p:cNvPr id="37" name="Rektangel: rundade hörn 36">
            <a:extLst>
              <a:ext uri="{FF2B5EF4-FFF2-40B4-BE49-F238E27FC236}">
                <a16:creationId xmlns:a16="http://schemas.microsoft.com/office/drawing/2014/main" id="{EB4C4EC3-15BA-41E9-B1B0-9E0B7D99F74E}"/>
              </a:ext>
            </a:extLst>
          </p:cNvPr>
          <p:cNvSpPr/>
          <p:nvPr/>
        </p:nvSpPr>
        <p:spPr>
          <a:xfrm>
            <a:off x="3370821" y="4299556"/>
            <a:ext cx="1130684" cy="42358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sv-SE" sz="800" dirty="0">
                <a:solidFill>
                  <a:schemeClr val="tx1"/>
                </a:solidFill>
                <a:latin typeface="Daytona Pro Condensed"/>
              </a:rPr>
              <a:t>UTVECKLING och ARBETSMARKNADS ENHET</a:t>
            </a:r>
          </a:p>
        </p:txBody>
      </p:sp>
      <p:sp>
        <p:nvSpPr>
          <p:cNvPr id="41" name="Rektangel: rundade hörn 40">
            <a:extLst>
              <a:ext uri="{FF2B5EF4-FFF2-40B4-BE49-F238E27FC236}">
                <a16:creationId xmlns:a16="http://schemas.microsoft.com/office/drawing/2014/main" id="{992E629A-F622-4D1D-8C16-A3B72BD848A4}"/>
              </a:ext>
            </a:extLst>
          </p:cNvPr>
          <p:cNvSpPr/>
          <p:nvPr/>
        </p:nvSpPr>
        <p:spPr>
          <a:xfrm>
            <a:off x="1799132" y="4824427"/>
            <a:ext cx="1393886" cy="180594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 anchorCtr="0"/>
          <a:lstStyle/>
          <a:p>
            <a:r>
              <a:rPr lang="sv-SE" sz="700" b="1" dirty="0">
                <a:solidFill>
                  <a:schemeClr val="tx1"/>
                </a:solidFill>
                <a:latin typeface="Arial"/>
                <a:cs typeface="Arial"/>
              </a:rPr>
              <a:t>L</a:t>
            </a:r>
            <a:r>
              <a:rPr lang="sv-SE" sz="7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sv-SE" sz="700" b="1" dirty="0">
                <a:solidFill>
                  <a:schemeClr val="tx1"/>
                </a:solidFill>
                <a:latin typeface="Arial"/>
                <a:cs typeface="Arial"/>
              </a:rPr>
              <a:t>verksamhet- o </a:t>
            </a:r>
            <a:r>
              <a:rPr lang="sv-SE" sz="700" b="1" dirty="0" err="1">
                <a:solidFill>
                  <a:schemeClr val="tx1"/>
                </a:solidFill>
                <a:latin typeface="Arial"/>
                <a:cs typeface="Arial"/>
              </a:rPr>
              <a:t>personlansvar</a:t>
            </a:r>
            <a:endParaRPr lang="sv-SE" sz="700" b="1" dirty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sv-SE" sz="700" dirty="0">
                <a:solidFill>
                  <a:schemeClr val="tx1"/>
                </a:solidFill>
                <a:latin typeface="Arial"/>
                <a:cs typeface="Arial"/>
              </a:rPr>
              <a:t>ANLÄGGNING</a:t>
            </a:r>
          </a:p>
          <a:p>
            <a:r>
              <a:rPr lang="sv-SE" sz="700" dirty="0">
                <a:solidFill>
                  <a:schemeClr val="tx1"/>
                </a:solidFill>
                <a:latin typeface="Arial"/>
                <a:cs typeface="Arial"/>
              </a:rPr>
              <a:t>L </a:t>
            </a:r>
            <a:r>
              <a:rPr lang="sv-SE" sz="700" b="1" dirty="0">
                <a:solidFill>
                  <a:schemeClr val="tx1"/>
                </a:solidFill>
                <a:latin typeface="Arial"/>
                <a:ea typeface="+mn-lt"/>
                <a:cs typeface="+mn-lt"/>
              </a:rPr>
              <a:t>verksamhet- o </a:t>
            </a:r>
            <a:r>
              <a:rPr lang="sv-SE" sz="700" b="1" dirty="0" err="1">
                <a:solidFill>
                  <a:schemeClr val="tx1"/>
                </a:solidFill>
                <a:latin typeface="Arial"/>
                <a:ea typeface="+mn-lt"/>
                <a:cs typeface="+mn-lt"/>
              </a:rPr>
              <a:t>personlansvar</a:t>
            </a:r>
            <a:endParaRPr lang="sv-SE" sz="700" b="1" dirty="0">
              <a:solidFill>
                <a:schemeClr val="tx1"/>
              </a:solidFill>
              <a:latin typeface="Arial"/>
              <a:ea typeface="+mn-lt"/>
              <a:cs typeface="+mn-lt"/>
            </a:endParaRPr>
          </a:p>
          <a:p>
            <a:r>
              <a:rPr lang="sv-SE" sz="700" dirty="0">
                <a:solidFill>
                  <a:schemeClr val="tx1"/>
                </a:solidFill>
                <a:latin typeface="Arial"/>
                <a:ea typeface="+mn-lt"/>
                <a:cs typeface="+mn-lt"/>
              </a:rPr>
              <a:t>FASTIGHETER</a:t>
            </a:r>
          </a:p>
          <a:p>
            <a:r>
              <a:rPr lang="sv-SE" sz="700" dirty="0">
                <a:solidFill>
                  <a:schemeClr val="tx1"/>
                </a:solidFill>
                <a:latin typeface="Arial"/>
                <a:cs typeface="Arial"/>
              </a:rPr>
              <a:t>PARKER</a:t>
            </a:r>
          </a:p>
          <a:p>
            <a:r>
              <a:rPr lang="sv-SE" sz="700" b="1" dirty="0">
                <a:solidFill>
                  <a:schemeClr val="tx1"/>
                </a:solidFill>
                <a:latin typeface="Arial"/>
                <a:ea typeface="+mn-lt"/>
                <a:cs typeface="Calibri"/>
              </a:rPr>
              <a:t>L – verksamhets- o personalansvar</a:t>
            </a:r>
            <a:endParaRPr lang="sv-SE" dirty="0">
              <a:solidFill>
                <a:schemeClr val="tx1"/>
              </a:solidFill>
              <a:latin typeface="Arial"/>
              <a:ea typeface="+mn-lt"/>
              <a:cs typeface="+mn-lt"/>
            </a:endParaRPr>
          </a:p>
          <a:p>
            <a:r>
              <a:rPr lang="sv-SE" sz="700" dirty="0">
                <a:solidFill>
                  <a:schemeClr val="tx1"/>
                </a:solidFill>
                <a:latin typeface="Arial"/>
                <a:ea typeface="+mn-lt"/>
                <a:cs typeface="Calibri"/>
              </a:rPr>
              <a:t>BIBLIOTEK</a:t>
            </a:r>
            <a:endParaRPr lang="en-US" sz="700" dirty="0">
              <a:solidFill>
                <a:schemeClr val="tx1"/>
              </a:solidFill>
              <a:latin typeface="Arial"/>
              <a:ea typeface="+mn-lt"/>
              <a:cs typeface="Calibri"/>
            </a:endParaRPr>
          </a:p>
          <a:p>
            <a:r>
              <a:rPr lang="sv-SE" sz="700" dirty="0">
                <a:solidFill>
                  <a:schemeClr val="tx1"/>
                </a:solidFill>
                <a:latin typeface="Arial"/>
                <a:ea typeface="+mn-lt"/>
                <a:cs typeface="Calibri"/>
              </a:rPr>
              <a:t>KULTURSKOLA</a:t>
            </a:r>
            <a:endParaRPr lang="en-US" sz="700" dirty="0">
              <a:solidFill>
                <a:schemeClr val="tx1"/>
              </a:solidFill>
              <a:latin typeface="Arial"/>
              <a:ea typeface="+mn-lt"/>
              <a:cs typeface="Calibri"/>
            </a:endParaRPr>
          </a:p>
          <a:p>
            <a:r>
              <a:rPr lang="sv-SE" sz="700" dirty="0">
                <a:solidFill>
                  <a:schemeClr val="tx1"/>
                </a:solidFill>
                <a:latin typeface="Arial"/>
                <a:ea typeface="+mn-lt"/>
                <a:cs typeface="Calibri"/>
              </a:rPr>
              <a:t>KULTUR- o </a:t>
            </a:r>
            <a:r>
              <a:rPr lang="sv-SE" sz="700" dirty="0">
                <a:solidFill>
                  <a:schemeClr val="tx1"/>
                </a:solidFill>
                <a:latin typeface="Arial"/>
                <a:ea typeface="+mn-lt"/>
                <a:cs typeface="+mn-lt"/>
              </a:rPr>
              <a:t>FRITIDSVERKSAMHET</a:t>
            </a:r>
            <a:endParaRPr lang="en-US" sz="700" dirty="0">
              <a:solidFill>
                <a:schemeClr val="tx1"/>
              </a:solidFill>
              <a:latin typeface="Arial"/>
              <a:ea typeface="+mn-lt"/>
              <a:cs typeface="+mn-lt"/>
            </a:endParaRPr>
          </a:p>
          <a:p>
            <a:r>
              <a:rPr lang="sv-SE" sz="700" dirty="0">
                <a:solidFill>
                  <a:schemeClr val="tx1"/>
                </a:solidFill>
                <a:latin typeface="Arial"/>
                <a:ea typeface="+mn-lt"/>
                <a:cs typeface="+mn-lt"/>
              </a:rPr>
              <a:t>FRITIDSGÅRDEN</a:t>
            </a:r>
            <a:endParaRPr lang="sv-SE" dirty="0">
              <a:solidFill>
                <a:schemeClr val="tx1"/>
              </a:solidFill>
              <a:latin typeface="Arial"/>
            </a:endParaRPr>
          </a:p>
          <a:p>
            <a:r>
              <a:rPr lang="sv-SE" sz="700" dirty="0">
                <a:solidFill>
                  <a:schemeClr val="tx1"/>
                </a:solidFill>
                <a:latin typeface="Arial"/>
                <a:cs typeface="Calibri"/>
              </a:rPr>
              <a:t>TURISTINFORMATION</a:t>
            </a:r>
          </a:p>
          <a:p>
            <a:endParaRPr lang="sv-SE" sz="700" dirty="0">
              <a:solidFill>
                <a:schemeClr val="tx1"/>
              </a:solidFill>
              <a:latin typeface="Daytona Pro Condensed"/>
            </a:endParaRPr>
          </a:p>
        </p:txBody>
      </p:sp>
      <p:sp>
        <p:nvSpPr>
          <p:cNvPr id="43" name="Rektangel: rundade hörn 42">
            <a:extLst>
              <a:ext uri="{FF2B5EF4-FFF2-40B4-BE49-F238E27FC236}">
                <a16:creationId xmlns:a16="http://schemas.microsoft.com/office/drawing/2014/main" id="{A8E54B74-4B78-4D63-B337-70CD840B983B}"/>
              </a:ext>
            </a:extLst>
          </p:cNvPr>
          <p:cNvSpPr/>
          <p:nvPr/>
        </p:nvSpPr>
        <p:spPr>
          <a:xfrm>
            <a:off x="3309642" y="4825313"/>
            <a:ext cx="1395028" cy="141464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 anchorCtr="0"/>
          <a:lstStyle/>
          <a:p>
            <a:r>
              <a:rPr lang="sv-SE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NÄRINGSLIV</a:t>
            </a:r>
          </a:p>
          <a:p>
            <a:r>
              <a:rPr lang="sv-SE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PROJEKSTÖD</a:t>
            </a:r>
          </a:p>
          <a:p>
            <a:r>
              <a:rPr lang="sv-SE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INFLYTTNING</a:t>
            </a:r>
          </a:p>
          <a:p>
            <a:r>
              <a:rPr lang="sv-SE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INTEGRATION</a:t>
            </a:r>
          </a:p>
          <a:p>
            <a:r>
              <a:rPr lang="sv-SE" sz="700" dirty="0">
                <a:solidFill>
                  <a:schemeClr val="tx1"/>
                </a:solidFill>
                <a:latin typeface="Arial"/>
                <a:cs typeface="Arial"/>
              </a:rPr>
              <a:t>TURISTISK UTVECKLING o MARKNADSFÖRINGS-UTVECKLING </a:t>
            </a:r>
            <a:endParaRPr lang="sv-SE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7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L-verksamhet+personal</a:t>
            </a:r>
            <a:r>
              <a:rPr lang="sv-SE" sz="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</a:p>
          <a:p>
            <a:r>
              <a:rPr lang="sv-SE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GALEJAN</a:t>
            </a:r>
          </a:p>
          <a:p>
            <a:r>
              <a:rPr lang="sv-SE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MIPS/PRAKTIKSAMOR</a:t>
            </a:r>
          </a:p>
          <a:p>
            <a:r>
              <a:rPr lang="sv-SE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FERIEARBETEN</a:t>
            </a:r>
          </a:p>
        </p:txBody>
      </p:sp>
      <p:sp>
        <p:nvSpPr>
          <p:cNvPr id="57" name="Rektangel: rundade hörn 56">
            <a:extLst>
              <a:ext uri="{FF2B5EF4-FFF2-40B4-BE49-F238E27FC236}">
                <a16:creationId xmlns:a16="http://schemas.microsoft.com/office/drawing/2014/main" id="{A028C4BE-2E6A-40E8-9F1C-6A7370D9AB03}"/>
              </a:ext>
            </a:extLst>
          </p:cNvPr>
          <p:cNvSpPr/>
          <p:nvPr/>
        </p:nvSpPr>
        <p:spPr>
          <a:xfrm>
            <a:off x="427707" y="1349355"/>
            <a:ext cx="1144126" cy="423582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800">
                <a:latin typeface="Daytona Pro Condensed" panose="020B0506030503040204" pitchFamily="34" charset="0"/>
              </a:rPr>
              <a:t>KOMMUNFULLMÄKTIGE</a:t>
            </a:r>
          </a:p>
        </p:txBody>
      </p:sp>
      <p:sp>
        <p:nvSpPr>
          <p:cNvPr id="30" name="Rektangel: rundade hörn 22">
            <a:extLst>
              <a:ext uri="{FF2B5EF4-FFF2-40B4-BE49-F238E27FC236}">
                <a16:creationId xmlns:a16="http://schemas.microsoft.com/office/drawing/2014/main" id="{1B9B26ED-4746-4304-AE3C-EA6DA513FAA4}"/>
              </a:ext>
            </a:extLst>
          </p:cNvPr>
          <p:cNvSpPr/>
          <p:nvPr/>
        </p:nvSpPr>
        <p:spPr>
          <a:xfrm>
            <a:off x="5999580" y="4861504"/>
            <a:ext cx="1130684" cy="42358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sv-SE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</a:t>
            </a:r>
          </a:p>
          <a:p>
            <a:r>
              <a:rPr lang="sv-SE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GRYTAN – förslag till KF</a:t>
            </a:r>
            <a:r>
              <a:rPr lang="sv-SE" sz="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</a:t>
            </a:r>
          </a:p>
        </p:txBody>
      </p:sp>
      <p:sp>
        <p:nvSpPr>
          <p:cNvPr id="32" name="Rektangel: rundade hörn 36">
            <a:extLst>
              <a:ext uri="{FF2B5EF4-FFF2-40B4-BE49-F238E27FC236}">
                <a16:creationId xmlns:a16="http://schemas.microsoft.com/office/drawing/2014/main" id="{EB4C4EC3-15BA-41E9-B1B0-9E0B7D99F74E}"/>
              </a:ext>
            </a:extLst>
          </p:cNvPr>
          <p:cNvSpPr/>
          <p:nvPr/>
        </p:nvSpPr>
        <p:spPr>
          <a:xfrm>
            <a:off x="2950517" y="1349355"/>
            <a:ext cx="1130684" cy="42358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800">
                <a:solidFill>
                  <a:schemeClr val="tx1"/>
                </a:solidFill>
                <a:latin typeface="Daytona Pro Condensed" panose="020B0506030503040204" pitchFamily="34" charset="0"/>
              </a:rPr>
              <a:t>MENI</a:t>
            </a:r>
          </a:p>
        </p:txBody>
      </p:sp>
      <p:sp>
        <p:nvSpPr>
          <p:cNvPr id="34" name="Rektangel: rundade hörn 36">
            <a:extLst>
              <a:ext uri="{FF2B5EF4-FFF2-40B4-BE49-F238E27FC236}">
                <a16:creationId xmlns:a16="http://schemas.microsoft.com/office/drawing/2014/main" id="{EB4C4EC3-15BA-41E9-B1B0-9E0B7D99F74E}"/>
              </a:ext>
            </a:extLst>
          </p:cNvPr>
          <p:cNvSpPr/>
          <p:nvPr/>
        </p:nvSpPr>
        <p:spPr>
          <a:xfrm>
            <a:off x="4355614" y="1349355"/>
            <a:ext cx="1130684" cy="42358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800">
                <a:solidFill>
                  <a:schemeClr val="tx1"/>
                </a:solidFill>
                <a:latin typeface="Daytona Pro Condensed" panose="020B0506030503040204" pitchFamily="34" charset="0"/>
              </a:rPr>
              <a:t>MABO</a:t>
            </a:r>
          </a:p>
        </p:txBody>
      </p:sp>
      <p:sp>
        <p:nvSpPr>
          <p:cNvPr id="2" name="textruta 1"/>
          <p:cNvSpPr txBox="1"/>
          <p:nvPr/>
        </p:nvSpPr>
        <p:spPr>
          <a:xfrm>
            <a:off x="3524595" y="423949"/>
            <a:ext cx="438080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dirty="0"/>
              <a:t>Organisation Malå </a:t>
            </a:r>
            <a:r>
              <a:rPr lang="sv-SE"/>
              <a:t>kommun 210101</a:t>
            </a:r>
            <a:endParaRPr lang="sv-SE" dirty="0"/>
          </a:p>
        </p:txBody>
      </p:sp>
      <p:sp>
        <p:nvSpPr>
          <p:cNvPr id="36" name="Rektangel: rundade hörn 30">
            <a:extLst>
              <a:ext uri="{FF2B5EF4-FFF2-40B4-BE49-F238E27FC236}">
                <a16:creationId xmlns:a16="http://schemas.microsoft.com/office/drawing/2014/main" id="{97818737-B7E8-45EF-B556-2AB9AFA34381}"/>
              </a:ext>
            </a:extLst>
          </p:cNvPr>
          <p:cNvSpPr/>
          <p:nvPr/>
        </p:nvSpPr>
        <p:spPr>
          <a:xfrm>
            <a:off x="8694947" y="3705380"/>
            <a:ext cx="1130684" cy="423582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800">
                <a:latin typeface="Daytona Pro Condensed" panose="020B0506030503040204" pitchFamily="34" charset="0"/>
              </a:rPr>
              <a:t>MILJÖ o BYGGAVDELNINGEN* </a:t>
            </a:r>
          </a:p>
        </p:txBody>
      </p:sp>
      <p:sp>
        <p:nvSpPr>
          <p:cNvPr id="38" name="Rektangel: rundade hörn 24">
            <a:extLst>
              <a:ext uri="{FF2B5EF4-FFF2-40B4-BE49-F238E27FC236}">
                <a16:creationId xmlns:a16="http://schemas.microsoft.com/office/drawing/2014/main" id="{2D6F10DC-EB6B-4BE8-8636-FFCCC4250AC6}"/>
              </a:ext>
            </a:extLst>
          </p:cNvPr>
          <p:cNvSpPr/>
          <p:nvPr/>
        </p:nvSpPr>
        <p:spPr>
          <a:xfrm>
            <a:off x="8694947" y="4269966"/>
            <a:ext cx="1130684" cy="42358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sv-SE" sz="800" dirty="0">
                <a:solidFill>
                  <a:schemeClr val="tx1"/>
                </a:solidFill>
                <a:latin typeface="Daytona Pro Condensed"/>
              </a:rPr>
              <a:t>ENHETER</a:t>
            </a:r>
            <a:endParaRPr lang="sv-SE" sz="800" dirty="0">
              <a:solidFill>
                <a:schemeClr val="tx1"/>
              </a:solidFill>
              <a:latin typeface="Daytona Pro Condensed" panose="020B0506030503040204" pitchFamily="34" charset="0"/>
            </a:endParaRPr>
          </a:p>
          <a:p>
            <a:r>
              <a:rPr lang="sv-SE" sz="800" b="1" dirty="0">
                <a:solidFill>
                  <a:schemeClr val="tx1"/>
                </a:solidFill>
                <a:latin typeface="Daytona Pro Condensed" panose="020B0506030503040204" pitchFamily="34" charset="0"/>
              </a:rPr>
              <a:t>1 C</a:t>
            </a:r>
          </a:p>
          <a:p>
            <a:r>
              <a:rPr lang="sv-SE" sz="800" b="1" dirty="0">
                <a:solidFill>
                  <a:schemeClr val="tx1"/>
                </a:solidFill>
                <a:latin typeface="Daytona Pro Condensed" panose="020B0506030503040204" pitchFamily="34" charset="0"/>
              </a:rPr>
              <a:t>1 L?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7168848" y="6432599"/>
            <a:ext cx="40651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** = enbart verksamheter som föreslås flyttas till annan avdelning är benämnda</a:t>
            </a:r>
          </a:p>
        </p:txBody>
      </p:sp>
      <p:sp>
        <p:nvSpPr>
          <p:cNvPr id="40" name="Rektangel: rundade hörn 24">
            <a:extLst>
              <a:ext uri="{FF2B5EF4-FFF2-40B4-BE49-F238E27FC236}">
                <a16:creationId xmlns:a16="http://schemas.microsoft.com/office/drawing/2014/main" id="{2D6F10DC-EB6B-4BE8-8636-FFCCC4250AC6}"/>
              </a:ext>
            </a:extLst>
          </p:cNvPr>
          <p:cNvSpPr/>
          <p:nvPr/>
        </p:nvSpPr>
        <p:spPr>
          <a:xfrm>
            <a:off x="1181159" y="3072256"/>
            <a:ext cx="386743" cy="283208"/>
          </a:xfrm>
          <a:prstGeom prst="roundRect">
            <a:avLst>
              <a:gd name="adj" fmla="val 34278"/>
            </a:avLst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42" name="Rektangel: rundade hörn 24">
            <a:extLst>
              <a:ext uri="{FF2B5EF4-FFF2-40B4-BE49-F238E27FC236}">
                <a16:creationId xmlns:a16="http://schemas.microsoft.com/office/drawing/2014/main" id="{2D6F10DC-EB6B-4BE8-8636-FFCCC4250AC6}"/>
              </a:ext>
            </a:extLst>
          </p:cNvPr>
          <p:cNvSpPr/>
          <p:nvPr/>
        </p:nvSpPr>
        <p:spPr>
          <a:xfrm>
            <a:off x="9507581" y="3705380"/>
            <a:ext cx="386743" cy="283208"/>
          </a:xfrm>
          <a:prstGeom prst="roundRect">
            <a:avLst>
              <a:gd name="adj" fmla="val 34278"/>
            </a:avLst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44" name="Rektangel: rundade hörn 24">
            <a:extLst>
              <a:ext uri="{FF2B5EF4-FFF2-40B4-BE49-F238E27FC236}">
                <a16:creationId xmlns:a16="http://schemas.microsoft.com/office/drawing/2014/main" id="{2D6F10DC-EB6B-4BE8-8636-FFCCC4250AC6}"/>
              </a:ext>
            </a:extLst>
          </p:cNvPr>
          <p:cNvSpPr/>
          <p:nvPr/>
        </p:nvSpPr>
        <p:spPr>
          <a:xfrm>
            <a:off x="6683440" y="3696018"/>
            <a:ext cx="386743" cy="283208"/>
          </a:xfrm>
          <a:prstGeom prst="roundRect">
            <a:avLst>
              <a:gd name="adj" fmla="val 34278"/>
            </a:avLst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45" name="Rektangel: rundade hörn 24">
            <a:extLst>
              <a:ext uri="{FF2B5EF4-FFF2-40B4-BE49-F238E27FC236}">
                <a16:creationId xmlns:a16="http://schemas.microsoft.com/office/drawing/2014/main" id="{2D6F10DC-EB6B-4BE8-8636-FFCCC4250AC6}"/>
              </a:ext>
            </a:extLst>
          </p:cNvPr>
          <p:cNvSpPr/>
          <p:nvPr/>
        </p:nvSpPr>
        <p:spPr>
          <a:xfrm>
            <a:off x="8061164" y="3705380"/>
            <a:ext cx="386743" cy="283208"/>
          </a:xfrm>
          <a:prstGeom prst="roundRect">
            <a:avLst>
              <a:gd name="adj" fmla="val 34278"/>
            </a:avLst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46" name="Rektangel: rundade hörn 24">
            <a:extLst>
              <a:ext uri="{FF2B5EF4-FFF2-40B4-BE49-F238E27FC236}">
                <a16:creationId xmlns:a16="http://schemas.microsoft.com/office/drawing/2014/main" id="{2D6F10DC-EB6B-4BE8-8636-FFCCC4250AC6}"/>
              </a:ext>
            </a:extLst>
          </p:cNvPr>
          <p:cNvSpPr/>
          <p:nvPr/>
        </p:nvSpPr>
        <p:spPr>
          <a:xfrm>
            <a:off x="1181159" y="3705380"/>
            <a:ext cx="386743" cy="283208"/>
          </a:xfrm>
          <a:prstGeom prst="roundRect">
            <a:avLst>
              <a:gd name="adj" fmla="val 34278"/>
            </a:avLst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47" name="Rektangel: rundade hörn 24">
            <a:extLst>
              <a:ext uri="{FF2B5EF4-FFF2-40B4-BE49-F238E27FC236}">
                <a16:creationId xmlns:a16="http://schemas.microsoft.com/office/drawing/2014/main" id="{2D6F10DC-EB6B-4BE8-8636-FFCCC4250AC6}"/>
              </a:ext>
            </a:extLst>
          </p:cNvPr>
          <p:cNvSpPr/>
          <p:nvPr/>
        </p:nvSpPr>
        <p:spPr>
          <a:xfrm>
            <a:off x="6783206" y="4302124"/>
            <a:ext cx="386743" cy="283208"/>
          </a:xfrm>
          <a:prstGeom prst="roundRect">
            <a:avLst>
              <a:gd name="adj" fmla="val 34278"/>
            </a:avLst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49" name="Rektangel: rundade hörn 24">
            <a:extLst>
              <a:ext uri="{FF2B5EF4-FFF2-40B4-BE49-F238E27FC236}">
                <a16:creationId xmlns:a16="http://schemas.microsoft.com/office/drawing/2014/main" id="{2D6F10DC-EB6B-4BE8-8636-FFCCC4250AC6}"/>
              </a:ext>
            </a:extLst>
          </p:cNvPr>
          <p:cNvSpPr/>
          <p:nvPr/>
        </p:nvSpPr>
        <p:spPr>
          <a:xfrm>
            <a:off x="4261990" y="4234570"/>
            <a:ext cx="386743" cy="283208"/>
          </a:xfrm>
          <a:prstGeom prst="roundRect">
            <a:avLst>
              <a:gd name="adj" fmla="val 34278"/>
            </a:avLst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51" name="Rektangel: rundade hörn 24">
            <a:extLst>
              <a:ext uri="{FF2B5EF4-FFF2-40B4-BE49-F238E27FC236}">
                <a16:creationId xmlns:a16="http://schemas.microsoft.com/office/drawing/2014/main" id="{2D6F10DC-EB6B-4BE8-8636-FFCCC4250AC6}"/>
              </a:ext>
            </a:extLst>
          </p:cNvPr>
          <p:cNvSpPr/>
          <p:nvPr/>
        </p:nvSpPr>
        <p:spPr>
          <a:xfrm>
            <a:off x="8095510" y="4278989"/>
            <a:ext cx="386743" cy="283208"/>
          </a:xfrm>
          <a:prstGeom prst="roundRect">
            <a:avLst>
              <a:gd name="adj" fmla="val 34278"/>
            </a:avLst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52" name="Rektangel: rundade hörn 24">
            <a:extLst>
              <a:ext uri="{FF2B5EF4-FFF2-40B4-BE49-F238E27FC236}">
                <a16:creationId xmlns:a16="http://schemas.microsoft.com/office/drawing/2014/main" id="{2D6F10DC-EB6B-4BE8-8636-FFCCC4250AC6}"/>
              </a:ext>
            </a:extLst>
          </p:cNvPr>
          <p:cNvSpPr/>
          <p:nvPr/>
        </p:nvSpPr>
        <p:spPr>
          <a:xfrm>
            <a:off x="9507580" y="4272534"/>
            <a:ext cx="386743" cy="283208"/>
          </a:xfrm>
          <a:prstGeom prst="roundRect">
            <a:avLst>
              <a:gd name="adj" fmla="val 34278"/>
            </a:avLst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54" name="Rektangel: rundade hörn 24">
            <a:extLst>
              <a:ext uri="{FF2B5EF4-FFF2-40B4-BE49-F238E27FC236}">
                <a16:creationId xmlns:a16="http://schemas.microsoft.com/office/drawing/2014/main" id="{2D6F10DC-EB6B-4BE8-8636-FFCCC4250AC6}"/>
              </a:ext>
            </a:extLst>
          </p:cNvPr>
          <p:cNvSpPr/>
          <p:nvPr/>
        </p:nvSpPr>
        <p:spPr>
          <a:xfrm>
            <a:off x="4075230" y="6281286"/>
            <a:ext cx="386743" cy="283208"/>
          </a:xfrm>
          <a:prstGeom prst="roundRect">
            <a:avLst>
              <a:gd name="adj" fmla="val 34278"/>
            </a:avLst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</a:p>
        </p:txBody>
      </p:sp>
      <p:sp>
        <p:nvSpPr>
          <p:cNvPr id="6" name="textruta 5"/>
          <p:cNvSpPr txBox="1"/>
          <p:nvPr/>
        </p:nvSpPr>
        <p:spPr>
          <a:xfrm>
            <a:off x="8280849" y="40122"/>
            <a:ext cx="3089564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400"/>
              <a:t>A, B, C då har man alla 3 ansvar – personal, verksamhet, ekonomi.</a:t>
            </a:r>
          </a:p>
          <a:p>
            <a:r>
              <a:rPr lang="sv-SE" sz="1400"/>
              <a:t>L – då har man 1 el. 2 ansvar</a:t>
            </a:r>
          </a:p>
          <a:p>
            <a:r>
              <a:rPr lang="sv-SE" sz="1400"/>
              <a:t>F – funktionsansvar ex. integration för hela organisationen</a:t>
            </a:r>
          </a:p>
        </p:txBody>
      </p:sp>
      <p:sp>
        <p:nvSpPr>
          <p:cNvPr id="16" name="textruta 15"/>
          <p:cNvSpPr txBox="1"/>
          <p:nvPr/>
        </p:nvSpPr>
        <p:spPr>
          <a:xfrm>
            <a:off x="4382768" y="6017487"/>
            <a:ext cx="6422716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sv-SE" sz="1400" dirty="0">
              <a:cs typeface="Calibri"/>
            </a:endParaRPr>
          </a:p>
          <a:p>
            <a:r>
              <a:rPr lang="sv-SE" sz="1400" dirty="0"/>
              <a:t>- Förslag på områden: integration, ANDTS, samiska förvaltningskommun, jämställdhet </a:t>
            </a:r>
            <a:endParaRPr lang="sv-SE" dirty="0"/>
          </a:p>
        </p:txBody>
      </p:sp>
      <p:sp>
        <p:nvSpPr>
          <p:cNvPr id="18" name="textruta 17"/>
          <p:cNvSpPr txBox="1"/>
          <p:nvPr/>
        </p:nvSpPr>
        <p:spPr>
          <a:xfrm>
            <a:off x="2559601" y="6596516"/>
            <a:ext cx="46730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/>
              <a:t>* </a:t>
            </a:r>
            <a:r>
              <a:rPr lang="sv-SE" sz="1050"/>
              <a:t>Avdelningschef kan lägga ut uppgiften att sköta ekonomin men behålla ansvaret</a:t>
            </a:r>
          </a:p>
        </p:txBody>
      </p:sp>
      <p:sp>
        <p:nvSpPr>
          <p:cNvPr id="53" name="Rektangel: rundade hörn 24">
            <a:extLst>
              <a:ext uri="{FF2B5EF4-FFF2-40B4-BE49-F238E27FC236}">
                <a16:creationId xmlns:a16="http://schemas.microsoft.com/office/drawing/2014/main" id="{2D6F10DC-EB6B-4BE8-8636-FFCCC4250AC6}"/>
              </a:ext>
            </a:extLst>
          </p:cNvPr>
          <p:cNvSpPr/>
          <p:nvPr/>
        </p:nvSpPr>
        <p:spPr>
          <a:xfrm>
            <a:off x="2833077" y="4230745"/>
            <a:ext cx="386743" cy="283208"/>
          </a:xfrm>
          <a:prstGeom prst="roundRect">
            <a:avLst>
              <a:gd name="adj" fmla="val 34278"/>
            </a:avLst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755686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233</Words>
  <Application>Microsoft Office PowerPoint</Application>
  <PresentationFormat>Bredbild</PresentationFormat>
  <Paragraphs>79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Daytona Pro Condensed</vt:lpstr>
      <vt:lpstr>Office-tema</vt:lpstr>
      <vt:lpstr>PowerPoint-presentation</vt:lpstr>
    </vt:vector>
  </TitlesOfParts>
  <Company>Malå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Lars Ekberg</dc:creator>
  <cp:lastModifiedBy>Linda Nystedt</cp:lastModifiedBy>
  <cp:revision>2</cp:revision>
  <dcterms:created xsi:type="dcterms:W3CDTF">2020-11-27T12:39:59Z</dcterms:created>
  <dcterms:modified xsi:type="dcterms:W3CDTF">2020-12-03T14:34:23Z</dcterms:modified>
</cp:coreProperties>
</file>